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5" r:id="rId2"/>
    <p:sldId id="289" r:id="rId3"/>
    <p:sldId id="29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 snapToObjects="1">
      <p:cViewPr varScale="1">
        <p:scale>
          <a:sx n="127" d="100"/>
          <a:sy n="127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721E-4275-6C4D-BFE8-EDBDA44E4B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22CF59-EDF0-EF4A-AAA7-6CB8B26A27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1B72D-3098-7549-BCF4-4825151A3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9BD8C-8F47-534C-997F-CB26A714E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B66CC-9828-F146-B09C-2D981287A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05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BD92D-92FA-1641-8FFD-9378B7F11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412999-3061-1E4A-896A-E8F99949B4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D6444-ED83-5640-BA64-03A07E220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C923E-A34D-7944-9E90-B5291FAF8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558EE-AF5C-9747-B89D-B3A00841D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06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8A0980-7E6A-9C4F-A295-60E2477407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30517F-FBF5-794C-83A4-6EAB86121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2C22A-29BE-784D-830E-0B521C82B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59850-E807-D042-9DAD-FC30482CD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99CB3-44EE-FD44-AAB4-740AD03E0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835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FEE5D-EFFF-414E-9B4E-07C85E73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E10B8-8435-2B42-852E-4346430F3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8D396-C290-7F42-BF8A-6C16DC05F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135EE-4E5D-224C-B06D-1B1714024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CAE88-B1F6-9E4D-9B74-2BEE229A9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159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7484-8428-2B47-B1D0-6F6FED715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BC549-E0D0-0D49-9978-F5A6A1A07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69AEB-5385-0B47-BC9E-11B7492C0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3CAD9-5115-EC44-BBA3-0B21FD01A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F2704-353A-5B4E-AA86-B79C6A1ED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554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D92B7-7D56-3541-807E-396EF2484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7F9F2-3067-3D4E-B7C6-49E62D2BAB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B3921D-1C78-EC4E-87EF-8BDE05ED9A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3A253-8BA6-CA4F-8DB5-DCAA6D291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B8857-AC25-D54F-8252-C55971FCA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9E706-B227-9347-80B8-41D58BE49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083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D23DE-AEDD-4749-BC97-0C912A02B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94A76-6876-9F42-B5F3-18DA48C35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C72C1A-94EC-234C-A201-0DD02899A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FF79C5-4FB0-E745-BEA4-4E52001F9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DB38B1-04DE-604D-AB59-284176B048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9FB851-CEC8-1D41-BFBB-BFBB736C4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57148E-B314-D748-BE17-2D13EC6A1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7DD253-E6FB-E441-94D8-FDC3336B1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420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A3AE1-CEF0-2441-AF6B-DDDF83091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5C2596-F020-A34C-B34F-71F71639D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25DD4-D401-8841-B589-26344C785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370A89-C3E4-7F46-A5F5-C8DD1775F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0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F41EFD-213E-514E-83BD-04ED6C44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83CB9F-2151-A846-B6A4-9FD7F747D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26E732-EE80-A844-818F-8DD67612A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8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9DAB7-8F2F-5947-96ED-3BD4561E7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11DB5-AF5B-3D46-8320-B8F71D10B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0F2E4D-E737-EF43-A121-3CF3E0D13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14A91E-F2A0-7048-8BE7-A4E231150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7A096-0F4A-B042-8FA4-9C56147B7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39A701-DE96-E04C-BEF3-E94DAA0B7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469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6D54A-C4A4-F742-B4A8-C23AA3293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018823-10ED-A14E-B59F-D4ABC58597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89E6B-5B33-0D4C-8E02-2AF3372F1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0EF74-B0F0-3C4D-93B9-0E811F294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7602F-F259-554A-8BB9-BB7F951B3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9ED4B-30EF-8D4C-A625-2D5916619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46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B4F619-96EF-EA46-B2DB-D447F9607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C9DF8-2120-6343-97F2-46C13D1A2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0FBA3-E73B-7C49-934E-60E8E3AE9B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812EB-7962-CF41-B106-5CB1101BFBF5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C4510-5F98-1947-B052-1A6EE69843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2956A-9858-6C46-BDE9-3290BECFBD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8AA98-A223-3346-A535-86189785E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18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Let’s see how chemists describe what happens when pure sulfur burns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8D6A5-44FD-3A41-B583-FB14C3E71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507" y="1053268"/>
            <a:ext cx="7151077" cy="18910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FE2CB5-1D98-6B46-A7B4-B3FDE789A6DA}"/>
              </a:ext>
            </a:extLst>
          </p:cNvPr>
          <p:cNvSpPr txBox="1"/>
          <p:nvPr/>
        </p:nvSpPr>
        <p:spPr>
          <a:xfrm>
            <a:off x="3341076" y="3429000"/>
            <a:ext cx="62015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Law of conservation of matter …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Chemical Equation …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478E759-EEF2-7941-9376-F903A3A79EEB}"/>
              </a:ext>
            </a:extLst>
          </p:cNvPr>
          <p:cNvGrpSpPr/>
          <p:nvPr/>
        </p:nvGrpSpPr>
        <p:grpSpPr>
          <a:xfrm>
            <a:off x="2649416" y="637769"/>
            <a:ext cx="7203827" cy="852239"/>
            <a:chOff x="2649416" y="637769"/>
            <a:chExt cx="7203827" cy="85223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6ACEBAC-E450-2F4C-9210-5B81D75D9549}"/>
                </a:ext>
              </a:extLst>
            </p:cNvPr>
            <p:cNvSpPr txBox="1"/>
            <p:nvPr/>
          </p:nvSpPr>
          <p:spPr>
            <a:xfrm>
              <a:off x="2649416" y="659011"/>
              <a:ext cx="1348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Solid sulfur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F5D51F5-D3CA-2D4F-9F49-F649291B7D4E}"/>
                </a:ext>
              </a:extLst>
            </p:cNvPr>
            <p:cNvSpPr txBox="1"/>
            <p:nvPr/>
          </p:nvSpPr>
          <p:spPr>
            <a:xfrm>
              <a:off x="4618890" y="637769"/>
              <a:ext cx="1348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Oxygen gas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01EBEB7-82C0-6543-9A60-6A855F14055E}"/>
                </a:ext>
              </a:extLst>
            </p:cNvPr>
            <p:cNvSpPr txBox="1"/>
            <p:nvPr/>
          </p:nvSpPr>
          <p:spPr>
            <a:xfrm>
              <a:off x="7367952" y="659011"/>
              <a:ext cx="24852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Sulfur dioxide gas</a:t>
              </a:r>
            </a:p>
          </p:txBody>
        </p:sp>
      </p:grpSp>
      <p:pic>
        <p:nvPicPr>
          <p:cNvPr id="11" name="Picture 2">
            <a:extLst>
              <a:ext uri="{FF2B5EF4-FFF2-40B4-BE49-F238E27FC236}">
                <a16:creationId xmlns:a16="http://schemas.microsoft.com/office/drawing/2014/main" id="{496FE2F4-2CD1-D843-B5E2-5DE939903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33" y="1220802"/>
            <a:ext cx="1904420" cy="172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2023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Let’s see how chemists describe what happens when pure sulfur burns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8D6A5-44FD-3A41-B583-FB14C3E71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507" y="1053268"/>
            <a:ext cx="7151077" cy="18910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FE2CB5-1D98-6B46-A7B4-B3FDE789A6DA}"/>
              </a:ext>
            </a:extLst>
          </p:cNvPr>
          <p:cNvSpPr txBox="1"/>
          <p:nvPr/>
        </p:nvSpPr>
        <p:spPr>
          <a:xfrm>
            <a:off x="3081194" y="2946708"/>
            <a:ext cx="620150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Law of conservation of matter …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1 sulfur atom on left, 1 on 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2 oxygen atoms on left, 2 on right</a:t>
            </a:r>
          </a:p>
          <a:p>
            <a:endParaRPr lang="en-US" sz="2400" dirty="0"/>
          </a:p>
          <a:p>
            <a:r>
              <a:rPr lang="en-US" sz="2400" dirty="0"/>
              <a:t>Chemical Equation …</a:t>
            </a:r>
          </a:p>
          <a:p>
            <a:r>
              <a:rPr lang="en-US" sz="2400" dirty="0"/>
              <a:t>S + O</a:t>
            </a:r>
            <a:r>
              <a:rPr lang="en-US" sz="2400" baseline="-25000" dirty="0"/>
              <a:t>2</a:t>
            </a:r>
            <a:r>
              <a:rPr lang="en-US" sz="2400" dirty="0"/>
              <a:t> </a:t>
            </a:r>
            <a:r>
              <a:rPr lang="en-US" sz="2400" dirty="0">
                <a:sym typeface="Wingdings" pitchFamily="2" charset="2"/>
              </a:rPr>
              <a:t> SO</a:t>
            </a:r>
            <a:r>
              <a:rPr lang="en-US" sz="2400" baseline="-25000" dirty="0">
                <a:sym typeface="Wingdings" pitchFamily="2" charset="2"/>
              </a:rPr>
              <a:t>2</a:t>
            </a:r>
          </a:p>
          <a:p>
            <a:endParaRPr lang="en-US" sz="2400" dirty="0">
              <a:sym typeface="Wingdings" pitchFamily="2" charset="2"/>
            </a:endParaRPr>
          </a:p>
          <a:p>
            <a:r>
              <a:rPr lang="en-US" sz="2400" dirty="0">
                <a:sym typeface="Wingdings" pitchFamily="2" charset="2"/>
              </a:rPr>
              <a:t>Or!</a:t>
            </a:r>
          </a:p>
          <a:p>
            <a:endParaRPr lang="en-US" sz="2400" baseline="-25000" dirty="0">
              <a:sym typeface="Wingdings" pitchFamily="2" charset="2"/>
            </a:endParaRPr>
          </a:p>
          <a:p>
            <a:r>
              <a:rPr lang="en-US" sz="2400" dirty="0"/>
              <a:t>2 S + O</a:t>
            </a:r>
            <a:r>
              <a:rPr lang="en-US" sz="2400" baseline="-25000" dirty="0"/>
              <a:t>2</a:t>
            </a:r>
            <a:r>
              <a:rPr lang="en-US" sz="2400" dirty="0"/>
              <a:t> </a:t>
            </a:r>
            <a:r>
              <a:rPr lang="en-US" sz="2400" dirty="0">
                <a:sym typeface="Wingdings" pitchFamily="2" charset="2"/>
              </a:rPr>
              <a:t> 2 SO</a:t>
            </a:r>
            <a:endParaRPr lang="en-US" sz="2400" dirty="0"/>
          </a:p>
          <a:p>
            <a:endParaRPr lang="en-US" sz="24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C9DA2D7-A315-1943-9FA9-564A00117E8A}"/>
              </a:ext>
            </a:extLst>
          </p:cNvPr>
          <p:cNvGrpSpPr/>
          <p:nvPr/>
        </p:nvGrpSpPr>
        <p:grpSpPr>
          <a:xfrm>
            <a:off x="2649416" y="637769"/>
            <a:ext cx="7203827" cy="852239"/>
            <a:chOff x="2649416" y="637769"/>
            <a:chExt cx="7203827" cy="85223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284EC21-DEAE-604C-8463-E984E5B42418}"/>
                </a:ext>
              </a:extLst>
            </p:cNvPr>
            <p:cNvSpPr txBox="1"/>
            <p:nvPr/>
          </p:nvSpPr>
          <p:spPr>
            <a:xfrm>
              <a:off x="2649416" y="659011"/>
              <a:ext cx="1348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Solid sulfur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D7891D-EC30-CF40-AE89-DFD41F7062A0}"/>
                </a:ext>
              </a:extLst>
            </p:cNvPr>
            <p:cNvSpPr txBox="1"/>
            <p:nvPr/>
          </p:nvSpPr>
          <p:spPr>
            <a:xfrm>
              <a:off x="4618890" y="637769"/>
              <a:ext cx="1348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Oxygen gas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352A7F-B37D-5C4E-85B7-D30FC50E5847}"/>
                </a:ext>
              </a:extLst>
            </p:cNvPr>
            <p:cNvSpPr txBox="1"/>
            <p:nvPr/>
          </p:nvSpPr>
          <p:spPr>
            <a:xfrm>
              <a:off x="7367952" y="659011"/>
              <a:ext cx="24852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Sulfur dioxide gas</a:t>
              </a:r>
            </a:p>
          </p:txBody>
        </p:sp>
      </p:grpSp>
      <p:pic>
        <p:nvPicPr>
          <p:cNvPr id="11" name="Picture 2">
            <a:extLst>
              <a:ext uri="{FF2B5EF4-FFF2-40B4-BE49-F238E27FC236}">
                <a16:creationId xmlns:a16="http://schemas.microsoft.com/office/drawing/2014/main" id="{E78FA053-C444-8544-8D78-0732ACA47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33" y="1220802"/>
            <a:ext cx="1904420" cy="172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7836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Let’s see how chemists describe what happens when pure sulfur burns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8D6A5-44FD-3A41-B583-FB14C3E71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507" y="1053268"/>
            <a:ext cx="7151077" cy="18910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FE2CB5-1D98-6B46-A7B4-B3FDE789A6DA}"/>
              </a:ext>
            </a:extLst>
          </p:cNvPr>
          <p:cNvSpPr txBox="1"/>
          <p:nvPr/>
        </p:nvSpPr>
        <p:spPr>
          <a:xfrm>
            <a:off x="3341076" y="3429000"/>
            <a:ext cx="62015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Law of conservation of matter …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1 sulfur atom on left, 1 on 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2 oxygen atoms on left, 2 on right</a:t>
            </a:r>
          </a:p>
          <a:p>
            <a:endParaRPr lang="en-US" sz="2400" dirty="0"/>
          </a:p>
          <a:p>
            <a:r>
              <a:rPr lang="en-US" sz="2400" dirty="0"/>
              <a:t>Chemical Equation …</a:t>
            </a:r>
          </a:p>
          <a:p>
            <a:r>
              <a:rPr lang="en-US" sz="2400" dirty="0"/>
              <a:t>S + O</a:t>
            </a:r>
            <a:r>
              <a:rPr lang="en-US" sz="2400" baseline="-25000" dirty="0"/>
              <a:t>2</a:t>
            </a:r>
            <a:r>
              <a:rPr lang="en-US" sz="2400" dirty="0"/>
              <a:t> </a:t>
            </a:r>
            <a:r>
              <a:rPr lang="en-US" sz="2400" dirty="0">
                <a:sym typeface="Wingdings" pitchFamily="2" charset="2"/>
              </a:rPr>
              <a:t> SO</a:t>
            </a:r>
            <a:r>
              <a:rPr lang="en-US" sz="2400" baseline="-25000" dirty="0">
                <a:sym typeface="Wingdings" pitchFamily="2" charset="2"/>
              </a:rPr>
              <a:t>2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Chemical Equation w/state indicated …</a:t>
            </a:r>
          </a:p>
          <a:p>
            <a:r>
              <a:rPr lang="en-US" sz="2400" dirty="0"/>
              <a:t>S(s) + O</a:t>
            </a:r>
            <a:r>
              <a:rPr lang="en-US" sz="2400" baseline="-25000" dirty="0"/>
              <a:t>2</a:t>
            </a:r>
            <a:r>
              <a:rPr lang="en-US" sz="2400" dirty="0"/>
              <a:t>(g) </a:t>
            </a:r>
            <a:r>
              <a:rPr lang="en-US" sz="2400" dirty="0">
                <a:sym typeface="Wingdings" pitchFamily="2" charset="2"/>
              </a:rPr>
              <a:t> SO</a:t>
            </a:r>
            <a:r>
              <a:rPr lang="en-US" sz="2400" baseline="-25000" dirty="0">
                <a:sym typeface="Wingdings" pitchFamily="2" charset="2"/>
              </a:rPr>
              <a:t>2</a:t>
            </a:r>
            <a:r>
              <a:rPr lang="en-US" sz="2400" dirty="0">
                <a:sym typeface="Wingdings" pitchFamily="2" charset="2"/>
              </a:rPr>
              <a:t>(g)</a:t>
            </a:r>
            <a:endParaRPr lang="en-US" sz="24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C9DA2D7-A315-1943-9FA9-564A00117E8A}"/>
              </a:ext>
            </a:extLst>
          </p:cNvPr>
          <p:cNvGrpSpPr/>
          <p:nvPr/>
        </p:nvGrpSpPr>
        <p:grpSpPr>
          <a:xfrm>
            <a:off x="2649416" y="637769"/>
            <a:ext cx="7203827" cy="852239"/>
            <a:chOff x="2649416" y="637769"/>
            <a:chExt cx="7203827" cy="85223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284EC21-DEAE-604C-8463-E984E5B42418}"/>
                </a:ext>
              </a:extLst>
            </p:cNvPr>
            <p:cNvSpPr txBox="1"/>
            <p:nvPr/>
          </p:nvSpPr>
          <p:spPr>
            <a:xfrm>
              <a:off x="2649416" y="659011"/>
              <a:ext cx="1348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Solid sulfur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D7891D-EC30-CF40-AE89-DFD41F7062A0}"/>
                </a:ext>
              </a:extLst>
            </p:cNvPr>
            <p:cNvSpPr txBox="1"/>
            <p:nvPr/>
          </p:nvSpPr>
          <p:spPr>
            <a:xfrm>
              <a:off x="4618890" y="637769"/>
              <a:ext cx="1348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Oxygen gas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352A7F-B37D-5C4E-85B7-D30FC50E5847}"/>
                </a:ext>
              </a:extLst>
            </p:cNvPr>
            <p:cNvSpPr txBox="1"/>
            <p:nvPr/>
          </p:nvSpPr>
          <p:spPr>
            <a:xfrm>
              <a:off x="7367952" y="659011"/>
              <a:ext cx="24852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Sulfur dioxide gas</a:t>
              </a:r>
            </a:p>
          </p:txBody>
        </p:sp>
      </p:grpSp>
      <p:pic>
        <p:nvPicPr>
          <p:cNvPr id="11" name="Picture 2">
            <a:extLst>
              <a:ext uri="{FF2B5EF4-FFF2-40B4-BE49-F238E27FC236}">
                <a16:creationId xmlns:a16="http://schemas.microsoft.com/office/drawing/2014/main" id="{F9B5960A-CE26-BA49-8E8F-6833E615C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33" y="1220802"/>
            <a:ext cx="1904420" cy="172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7441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</Words>
  <Application>Microsoft Macintosh PowerPoint</Application>
  <PresentationFormat>Widescreen</PresentationFormat>
  <Paragraphs>36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1</cp:revision>
  <dcterms:created xsi:type="dcterms:W3CDTF">2022-01-28T19:20:05Z</dcterms:created>
  <dcterms:modified xsi:type="dcterms:W3CDTF">2022-01-28T19:20:27Z</dcterms:modified>
</cp:coreProperties>
</file>

<file path=docProps/thumbnail.jpeg>
</file>